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708" r:id="rId3"/>
    <p:sldMasterId id="2147483720" r:id="rId4"/>
    <p:sldMasterId id="2147483732" r:id="rId5"/>
    <p:sldMasterId id="2147483744" r:id="rId6"/>
    <p:sldMasterId id="2147483768" r:id="rId7"/>
    <p:sldMasterId id="2147483780" r:id="rId8"/>
    <p:sldMasterId id="2147483792" r:id="rId9"/>
    <p:sldMasterId id="2147483828" r:id="rId10"/>
    <p:sldMasterId id="2147483840" r:id="rId11"/>
  </p:sldMasterIdLst>
  <p:notesMasterIdLst>
    <p:notesMasterId r:id="rId77"/>
  </p:notesMasterIdLst>
  <p:handoutMasterIdLst>
    <p:handoutMasterId r:id="rId78"/>
  </p:handoutMasterIdLst>
  <p:sldIdLst>
    <p:sldId id="464" r:id="rId12"/>
    <p:sldId id="308" r:id="rId13"/>
    <p:sldId id="309" r:id="rId14"/>
    <p:sldId id="465" r:id="rId15"/>
    <p:sldId id="466" r:id="rId16"/>
    <p:sldId id="313" r:id="rId17"/>
    <p:sldId id="314" r:id="rId18"/>
    <p:sldId id="435" r:id="rId19"/>
    <p:sldId id="316" r:id="rId20"/>
    <p:sldId id="436" r:id="rId21"/>
    <p:sldId id="318" r:id="rId22"/>
    <p:sldId id="437" r:id="rId23"/>
    <p:sldId id="319" r:id="rId24"/>
    <p:sldId id="320" r:id="rId25"/>
    <p:sldId id="321" r:id="rId26"/>
    <p:sldId id="322" r:id="rId27"/>
    <p:sldId id="323" r:id="rId28"/>
    <p:sldId id="324" r:id="rId29"/>
    <p:sldId id="446" r:id="rId30"/>
    <p:sldId id="325" r:id="rId31"/>
    <p:sldId id="330" r:id="rId32"/>
    <p:sldId id="438" r:id="rId33"/>
    <p:sldId id="328" r:id="rId34"/>
    <p:sldId id="329" r:id="rId35"/>
    <p:sldId id="439" r:id="rId36"/>
    <p:sldId id="332" r:id="rId37"/>
    <p:sldId id="333" r:id="rId38"/>
    <p:sldId id="467" r:id="rId39"/>
    <p:sldId id="334" r:id="rId40"/>
    <p:sldId id="335" r:id="rId41"/>
    <p:sldId id="365" r:id="rId42"/>
    <p:sldId id="336" r:id="rId43"/>
    <p:sldId id="337" r:id="rId44"/>
    <p:sldId id="338" r:id="rId45"/>
    <p:sldId id="339" r:id="rId46"/>
    <p:sldId id="463" r:id="rId47"/>
    <p:sldId id="468" r:id="rId48"/>
    <p:sldId id="441" r:id="rId49"/>
    <p:sldId id="384" r:id="rId50"/>
    <p:sldId id="385" r:id="rId51"/>
    <p:sldId id="386" r:id="rId52"/>
    <p:sldId id="387" r:id="rId53"/>
    <p:sldId id="388" r:id="rId54"/>
    <p:sldId id="389" r:id="rId55"/>
    <p:sldId id="442" r:id="rId56"/>
    <p:sldId id="443" r:id="rId57"/>
    <p:sldId id="392" r:id="rId58"/>
    <p:sldId id="426" r:id="rId59"/>
    <p:sldId id="469" r:id="rId60"/>
    <p:sldId id="470" r:id="rId61"/>
    <p:sldId id="397" r:id="rId62"/>
    <p:sldId id="398" r:id="rId63"/>
    <p:sldId id="403" r:id="rId64"/>
    <p:sldId id="404" r:id="rId65"/>
    <p:sldId id="405" r:id="rId66"/>
    <p:sldId id="406" r:id="rId67"/>
    <p:sldId id="407" r:id="rId68"/>
    <p:sldId id="408" r:id="rId69"/>
    <p:sldId id="410" r:id="rId70"/>
    <p:sldId id="411" r:id="rId71"/>
    <p:sldId id="412" r:id="rId72"/>
    <p:sldId id="413" r:id="rId73"/>
    <p:sldId id="414" r:id="rId74"/>
    <p:sldId id="471" r:id="rId75"/>
    <p:sldId id="416" r:id="rId76"/>
  </p:sldIdLst>
  <p:sldSz cx="9144000" cy="6858000" type="screen4x3"/>
  <p:notesSz cx="7053263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3333FF"/>
    <a:srgbClr val="C0654C"/>
    <a:srgbClr val="AF0505"/>
    <a:srgbClr val="006600"/>
    <a:srgbClr val="CC0000"/>
    <a:srgbClr val="B7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2" autoAdjust="0"/>
    <p:restoredTop sz="94626" autoAdjust="0"/>
  </p:normalViewPr>
  <p:slideViewPr>
    <p:cSldViewPr>
      <p:cViewPr varScale="1">
        <p:scale>
          <a:sx n="158" d="100"/>
          <a:sy n="158" d="100"/>
        </p:scale>
        <p:origin x="141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84" y="6699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932"/>
        <p:guide pos="222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16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slide" Target="slides/slide63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0.xml"/><Relationship Id="rId82" Type="http://schemas.openxmlformats.org/officeDocument/2006/relationships/tableStyles" Target="tableStyles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77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6A044891-7BA3-411E-B4A9-13483343F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513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5217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3E734B62-4330-47F2-B774-83746A99C704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97" tIns="46749" rIns="93497" bIns="4674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vert="horz" lIns="93497" tIns="46749" rIns="93497" bIns="4674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5217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2D380314-A30A-402C-8AAD-9C2DD10C6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380314-A30A-402C-8AAD-9C2DD10C6E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693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80314-A30A-402C-8AAD-9C2DD10C6E41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082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80314-A30A-402C-8AAD-9C2DD10C6E41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477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380314-A30A-402C-8AAD-9C2DD10C6E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766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380314-A30A-402C-8AAD-9C2DD10C6E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998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380314-A30A-402C-8AAD-9C2DD10C6E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9263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80314-A30A-402C-8AAD-9C2DD10C6E41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49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80314-A30A-402C-8AAD-9C2DD10C6E41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689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80314-A30A-402C-8AAD-9C2DD10C6E41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213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80314-A30A-402C-8AAD-9C2DD10C6E41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488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80314-A30A-402C-8AAD-9C2DD10C6E41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1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380314-A30A-402C-8AAD-9C2DD10C6E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614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80314-A30A-402C-8AAD-9C2DD10C6E41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14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32194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5227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2253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2615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11700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77195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82280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256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70863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82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86050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7846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5115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9291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7561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009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085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6876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6721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823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713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4973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0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30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911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421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850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99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449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58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0643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276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56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968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581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070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4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3621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0690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18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0294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2372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5193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770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4143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1462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3440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8940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6071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948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9319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9432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6871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7289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6150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3718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3981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8278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1449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982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838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748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3459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3520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00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4073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5488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6257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8212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83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8124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2504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5914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7872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7618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1046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385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1595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7395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8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5238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9294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1918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31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99560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7513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0180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63895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23474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390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5632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48153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60494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08767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05288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6281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8566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05234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89398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382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0192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05067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64289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18038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6856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19422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13910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89741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87260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11/6/23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52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 l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42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 l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2409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45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985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60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01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303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984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82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205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29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jpeg"/><Relationship Id="rId4" Type="http://schemas.openxmlformats.org/officeDocument/2006/relationships/image" Target="../media/image41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155576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Earthquakes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" y="914400"/>
            <a:ext cx="8229600" cy="5029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They result from the rupture of rocks along a fault.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Energy from an earthquake is released in the form of seismic waves.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They are mapped according to the epicentre; the focus is located directly below the epicentre.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They are measured by 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seismographs and compared 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by magnitude.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F8DB6564-0264-A7BA-54A4-CE1C471C097E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3886200"/>
            <a:ext cx="2743200" cy="2835274"/>
            <a:chOff x="1344" y="384"/>
            <a:chExt cx="3500" cy="3696"/>
          </a:xfrm>
        </p:grpSpPr>
        <p:pic>
          <p:nvPicPr>
            <p:cNvPr id="6" name="Picture 5" descr="Fig 3">
              <a:extLst>
                <a:ext uri="{FF2B5EF4-FFF2-40B4-BE49-F238E27FC236}">
                  <a16:creationId xmlns:a16="http://schemas.microsoft.com/office/drawing/2014/main" id="{6CF2B2E6-50A9-1AAF-1B96-5144711FD9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4"/>
            <a:stretch>
              <a:fillRect/>
            </a:stretch>
          </p:blipFill>
          <p:spPr bwMode="auto">
            <a:xfrm>
              <a:off x="1344" y="384"/>
              <a:ext cx="3500" cy="3696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DA62FE50-A144-FCD9-3EFA-66B4F81B36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016"/>
              <a:ext cx="0" cy="1824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990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49405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Strike-Slip 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96704"/>
            <a:ext cx="8229600" cy="10668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San Andreas Fault is the best example of this type.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4" y="1630104"/>
            <a:ext cx="5000626" cy="1805567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886200"/>
            <a:ext cx="3657600" cy="257830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6" name="Picture 5" descr="A close up of a mountain&#10;&#10;Description automatically generated">
            <a:extLst>
              <a:ext uri="{FF2B5EF4-FFF2-40B4-BE49-F238E27FC236}">
                <a16:creationId xmlns:a16="http://schemas.microsoft.com/office/drawing/2014/main" id="{1376E486-04A3-4B92-A756-3577F94C143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615458"/>
            <a:ext cx="4572000" cy="302895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88454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Dip-Slip 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There are three categories:</a:t>
            </a:r>
          </a:p>
          <a:p>
            <a:r>
              <a:rPr lang="en-US" dirty="0"/>
              <a:t>Reverse faults, thrust faults, and normal faults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They are comprised of two inclined walls, as defined by miners:</a:t>
            </a:r>
          </a:p>
          <a:p>
            <a:r>
              <a:rPr lang="en-US" dirty="0"/>
              <a:t>Footwall (where miners placed their feet)</a:t>
            </a:r>
          </a:p>
          <a:p>
            <a:r>
              <a:rPr lang="en-US" dirty="0"/>
              <a:t>Hanging-wall (where miners placed their lanterns) </a:t>
            </a:r>
          </a:p>
        </p:txBody>
      </p:sp>
    </p:spTree>
    <p:extLst>
      <p:ext uri="{BB962C8B-B14F-4D97-AF65-F5344CB8AC3E}">
        <p14:creationId xmlns:p14="http://schemas.microsoft.com/office/powerpoint/2010/main" val="180027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37338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Dip-Slip Faults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1000"/>
            <a:ext cx="4497780" cy="6331114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949834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Dip-Slip 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534400" cy="472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Reverse Fault:</a:t>
            </a:r>
          </a:p>
          <a:p>
            <a:r>
              <a:rPr lang="en-US" dirty="0">
                <a:solidFill>
                  <a:schemeClr val="tx1"/>
                </a:solidFill>
              </a:rPr>
              <a:t>The hanging wall has moved up relative to the footwall and is inclined at an angle above 45 degrees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Thrust Fault:</a:t>
            </a:r>
          </a:p>
          <a:p>
            <a:r>
              <a:rPr lang="en-US" dirty="0">
                <a:solidFill>
                  <a:schemeClr val="tx1"/>
                </a:solidFill>
              </a:rPr>
              <a:t>These are like reverse faults except the angle is 45 degrees or less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Normal Fault:</a:t>
            </a:r>
          </a:p>
          <a:p>
            <a:r>
              <a:rPr lang="en-US" dirty="0">
                <a:solidFill>
                  <a:srgbClr val="C00000"/>
                </a:solidFill>
              </a:rPr>
              <a:t>The hanging wall has moved down relative to the footwall</a:t>
            </a:r>
          </a:p>
        </p:txBody>
      </p:sp>
    </p:spTree>
    <p:extLst>
      <p:ext uri="{BB962C8B-B14F-4D97-AF65-F5344CB8AC3E}">
        <p14:creationId xmlns:p14="http://schemas.microsoft.com/office/powerpoint/2010/main" val="340782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Dip-Slip Faults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3328"/>
            <a:ext cx="5407783" cy="4203266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6" name="Picture 5" descr="Fig3-17a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471384"/>
            <a:ext cx="3382452" cy="2261203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630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Fault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In terms of activity, faults can fall into one of three categories: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Active</a:t>
            </a:r>
          </a:p>
          <a:p>
            <a:r>
              <a:rPr lang="en-US" dirty="0">
                <a:solidFill>
                  <a:schemeClr val="tx1"/>
                </a:solidFill>
              </a:rPr>
              <a:t>Movement during the past 11,600 years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Potentially Active</a:t>
            </a:r>
          </a:p>
          <a:p>
            <a:r>
              <a:rPr lang="en-US" dirty="0">
                <a:solidFill>
                  <a:schemeClr val="tx1"/>
                </a:solidFill>
              </a:rPr>
              <a:t>Movement during the past 2.6 million years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Inactive</a:t>
            </a:r>
          </a:p>
          <a:p>
            <a:r>
              <a:rPr lang="en-US" dirty="0">
                <a:solidFill>
                  <a:schemeClr val="tx1"/>
                </a:solidFill>
              </a:rPr>
              <a:t>No movement during the past 2.6 million years</a:t>
            </a:r>
          </a:p>
        </p:txBody>
      </p:sp>
    </p:spTree>
    <p:extLst>
      <p:ext uri="{BB962C8B-B14F-4D97-AF65-F5344CB8AC3E}">
        <p14:creationId xmlns:p14="http://schemas.microsoft.com/office/powerpoint/2010/main" val="286596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Tectonic Creep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24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Definition:</a:t>
            </a:r>
          </a:p>
          <a:p>
            <a:r>
              <a:rPr lang="en-US" dirty="0">
                <a:solidFill>
                  <a:schemeClr val="tx1"/>
                </a:solidFill>
              </a:rPr>
              <a:t>The extremely slow movement of rock along a fracture caused by stress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It is also referred to as </a:t>
            </a:r>
            <a:r>
              <a:rPr lang="en-US" i="1" dirty="0">
                <a:solidFill>
                  <a:srgbClr val="C00000"/>
                </a:solidFill>
              </a:rPr>
              <a:t>fault creep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This can damage roads and building foundations (movement of a few cm per decade).</a:t>
            </a:r>
          </a:p>
          <a:p>
            <a:r>
              <a:rPr lang="en-US" dirty="0"/>
              <a:t>Along these faults, periodic sudden displacements producing earthquakes can occur</a:t>
            </a:r>
          </a:p>
        </p:txBody>
      </p:sp>
    </p:spTree>
    <p:extLst>
      <p:ext uri="{BB962C8B-B14F-4D97-AF65-F5344CB8AC3E}">
        <p14:creationId xmlns:p14="http://schemas.microsoft.com/office/powerpoint/2010/main" val="56821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Seismic Waves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724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Some seismic waves generated by fault rupture travel within the body of the Earth and others travel along the surface.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Body waves: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These include P waves and S waves</a:t>
            </a:r>
          </a:p>
          <a:p>
            <a:r>
              <a:rPr lang="en-US" dirty="0">
                <a:solidFill>
                  <a:srgbClr val="C00000"/>
                </a:solidFill>
              </a:rPr>
              <a:t>P waves: they are also called primary or compressional waves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They move relatively fast with a push pull motion and can travel through solids or liquids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Seismic Waves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38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 waves</a:t>
            </a:r>
          </a:p>
          <a:p>
            <a:r>
              <a:rPr lang="en-US" dirty="0">
                <a:solidFill>
                  <a:srgbClr val="C00000"/>
                </a:solidFill>
              </a:rPr>
              <a:t>They are also called secondary or shear waves.</a:t>
            </a:r>
          </a:p>
          <a:p>
            <a:r>
              <a:rPr lang="en-US" dirty="0"/>
              <a:t>They move relatively slow, in an up-and-down motion and can only travel through solid rock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29000"/>
            <a:ext cx="4090416" cy="3117293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11822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Seismic Waves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33400"/>
          </a:xfrm>
        </p:spPr>
        <p:txBody>
          <a:bodyPr/>
          <a:lstStyle/>
          <a:p>
            <a:r>
              <a:rPr lang="en-US" dirty="0"/>
              <a:t>   	</a:t>
            </a:r>
            <a:r>
              <a:rPr lang="en-US" dirty="0">
                <a:solidFill>
                  <a:srgbClr val="7030A0"/>
                </a:solidFill>
                <a:latin typeface="+mn-lt"/>
              </a:rPr>
              <a:t>    P waves				S waves</a:t>
            </a:r>
          </a:p>
        </p:txBody>
      </p:sp>
      <p:pic>
        <p:nvPicPr>
          <p:cNvPr id="5" name="Picture 7" descr="Fig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6"/>
          <a:stretch>
            <a:fillRect/>
          </a:stretch>
        </p:blipFill>
        <p:spPr bwMode="auto">
          <a:xfrm>
            <a:off x="914400" y="2209800"/>
            <a:ext cx="7445115" cy="4437063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546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Earthquake Magnitude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magnitude of an earthquake is expressed as a number to one decimal place.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This type of measurement was first developed by seismologist Charles Richter in 1935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The Richter Scale was a measure of the strength of a wave 100 km from the epicentre.</a:t>
            </a:r>
          </a:p>
          <a:p>
            <a:endParaRPr lang="en-US" dirty="0"/>
          </a:p>
          <a:p>
            <a:r>
              <a:rPr lang="en-US" dirty="0"/>
              <a:t>Since then, more accurate methods have been developed and the Richter Scale is no longer in use</a:t>
            </a:r>
          </a:p>
        </p:txBody>
      </p:sp>
    </p:spTree>
    <p:extLst>
      <p:ext uri="{BB962C8B-B14F-4D97-AF65-F5344CB8AC3E}">
        <p14:creationId xmlns:p14="http://schemas.microsoft.com/office/powerpoint/2010/main" val="121223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Surface Waves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00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Definition:</a:t>
            </a:r>
          </a:p>
          <a:p>
            <a:r>
              <a:rPr lang="en-US" dirty="0">
                <a:solidFill>
                  <a:schemeClr val="tx1"/>
                </a:solidFill>
              </a:rPr>
              <a:t>Seismic waves that form when P waves and S waves reach Earth’s surface and then move along it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These waves move more slowly than body waves.</a:t>
            </a:r>
          </a:p>
          <a:p>
            <a:endParaRPr lang="en-US" dirty="0"/>
          </a:p>
          <a:p>
            <a:r>
              <a:rPr lang="en-US" dirty="0"/>
              <a:t>Surface waves are responsible for damage near the epicenter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50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Earthquake Shaking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Factors that determine the shaking that people experience during an earthquake:</a:t>
            </a:r>
          </a:p>
          <a:p>
            <a:r>
              <a:rPr lang="en-US" dirty="0">
                <a:solidFill>
                  <a:schemeClr val="tx1"/>
                </a:solidFill>
              </a:rPr>
              <a:t>Magnitude</a:t>
            </a:r>
          </a:p>
          <a:p>
            <a:r>
              <a:rPr lang="en-US" dirty="0">
                <a:solidFill>
                  <a:schemeClr val="tx1"/>
                </a:solidFill>
              </a:rPr>
              <a:t>Distance to the epicenter</a:t>
            </a:r>
          </a:p>
          <a:p>
            <a:r>
              <a:rPr lang="en-US" dirty="0">
                <a:solidFill>
                  <a:schemeClr val="tx1"/>
                </a:solidFill>
              </a:rPr>
              <a:t>Focus depth</a:t>
            </a:r>
          </a:p>
          <a:p>
            <a:r>
              <a:rPr lang="en-US" dirty="0">
                <a:solidFill>
                  <a:schemeClr val="tx1"/>
                </a:solidFill>
              </a:rPr>
              <a:t>Direction of rupture</a:t>
            </a:r>
          </a:p>
          <a:p>
            <a:r>
              <a:rPr lang="en-US" dirty="0">
                <a:solidFill>
                  <a:schemeClr val="tx1"/>
                </a:solidFill>
              </a:rPr>
              <a:t>Local soil and rock type</a:t>
            </a:r>
          </a:p>
          <a:p>
            <a:r>
              <a:rPr lang="en-US" dirty="0">
                <a:solidFill>
                  <a:schemeClr val="tx1"/>
                </a:solidFill>
              </a:rPr>
              <a:t>Local engineering and construction practices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75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4235704"/>
            <a:ext cx="3334512" cy="242620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Earthquake Shaking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1823"/>
            <a:ext cx="8229600" cy="3505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Seismographs record the arrival of waves to a recording station.</a:t>
            </a:r>
          </a:p>
          <a:p>
            <a:r>
              <a:rPr lang="en-US" dirty="0"/>
              <a:t>Because P waves travel faster than S waves, they appear first on a seismograph</a:t>
            </a:r>
          </a:p>
          <a:p>
            <a:endParaRPr lang="en-US" dirty="0"/>
          </a:p>
          <a:p>
            <a:r>
              <a:rPr lang="en-US" dirty="0"/>
              <a:t>Earthquake shaking decreases with distance from the epicenter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953000"/>
            <a:ext cx="5410200" cy="17825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1554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Distance to the Epicentre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305800" cy="472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difference between the arrival times of the P waves and S waves at different locations determine the distance to the epicentre.</a:t>
            </a:r>
          </a:p>
          <a:p>
            <a:r>
              <a:rPr lang="en-US" dirty="0"/>
              <a:t>The distance to the epicenter is calculated at 3 different seismic stations</a:t>
            </a:r>
          </a:p>
          <a:p>
            <a:endParaRPr lang="en-US" dirty="0"/>
          </a:p>
          <a:p>
            <a:r>
              <a:rPr lang="en-US" dirty="0"/>
              <a:t>A circle with radius equal to that distance is drawn around the station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06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85800"/>
            <a:ext cx="3733800" cy="120091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Locating an Earthquake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2225699"/>
            <a:ext cx="3657600" cy="25146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epicentre is located where the circles intersect; this process is called </a:t>
            </a:r>
            <a:r>
              <a:rPr lang="en-US" i="1" dirty="0">
                <a:solidFill>
                  <a:srgbClr val="C00000"/>
                </a:solidFill>
              </a:rPr>
              <a:t>triangulation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93343"/>
            <a:ext cx="4486656" cy="6579313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37086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Focus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Seismic waves become less intense as they spread outward toward the surface.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Therefore, the greater the focus depth, the less intense the shaking at the surface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06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Direction of Rupture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Earthquake energy is more focused along the geographic direction of rupture.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This is known as directivity and contributes to increased shaking. 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Radiated waves are sometimes stronger along the direction of the fault.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8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Soil and Rock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54102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The local geology influences the amount of ground motion.</a:t>
            </a:r>
          </a:p>
          <a:p>
            <a:pPr>
              <a:lnSpc>
                <a:spcPct val="110000"/>
              </a:lnSpc>
            </a:pPr>
            <a:r>
              <a:rPr lang="en-US" dirty="0"/>
              <a:t>Dense homogeneous crust can transmit earthquake energy quickly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Seismic energy slows down in areas with heterogeneous, folded, faulted crust.</a:t>
            </a:r>
          </a:p>
          <a:p>
            <a:pPr>
              <a:lnSpc>
                <a:spcPct val="11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Implication: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Earthquakes in eastern North America are felt over larger areas than those in western North America</a:t>
            </a:r>
          </a:p>
        </p:txBody>
      </p:sp>
    </p:spTree>
    <p:extLst>
      <p:ext uri="{BB962C8B-B14F-4D97-AF65-F5344CB8AC3E}">
        <p14:creationId xmlns:p14="http://schemas.microsoft.com/office/powerpoint/2010/main" val="136549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Shaking by Region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62200"/>
            <a:ext cx="7024159" cy="4355592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DABC86-D12A-7325-AF2E-19B8AA11B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77112"/>
            <a:ext cx="8229600" cy="100888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The underlying bedrock in eastern North America is more homogeneous than in the west.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3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Amplification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382000" cy="36576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Definition:</a:t>
            </a:r>
          </a:p>
          <a:p>
            <a:r>
              <a:rPr lang="en-US" dirty="0">
                <a:solidFill>
                  <a:schemeClr val="tx1"/>
                </a:solidFill>
              </a:rPr>
              <a:t>An increase in ground motion during an earthquake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P waves and S waves slow down as they travel through alluvial sand, gravel, clay, soil, etc.</a:t>
            </a:r>
          </a:p>
          <a:p>
            <a:endParaRPr lang="en-US" dirty="0"/>
          </a:p>
          <a:p>
            <a:r>
              <a:rPr lang="en-US" dirty="0"/>
              <a:t>As the waves slow some of their energy is transferred to surface waves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114800"/>
            <a:ext cx="3352800" cy="2298425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191000"/>
            <a:ext cx="4976446" cy="2511552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4292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Moment Magnitude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534400" cy="53340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Today, earthquakes are compared using the Moment Magnitude scale (M).</a:t>
            </a:r>
          </a:p>
          <a:p>
            <a:pPr>
              <a:lnSpc>
                <a:spcPct val="11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The scale is determined by:</a:t>
            </a:r>
          </a:p>
          <a:p>
            <a:pPr>
              <a:lnSpc>
                <a:spcPct val="110000"/>
              </a:lnSpc>
            </a:pPr>
            <a:r>
              <a:rPr lang="en-US" dirty="0"/>
              <a:t>The area of rock ruptured along a fault</a:t>
            </a:r>
          </a:p>
          <a:p>
            <a:pPr>
              <a:lnSpc>
                <a:spcPct val="110000"/>
              </a:lnSpc>
            </a:pPr>
            <a:r>
              <a:rPr lang="en-US" dirty="0"/>
              <a:t>The distance of movement along the fault </a:t>
            </a:r>
          </a:p>
          <a:p>
            <a:pPr>
              <a:lnSpc>
                <a:spcPct val="110000"/>
              </a:lnSpc>
            </a:pPr>
            <a:r>
              <a:rPr lang="en-US" dirty="0"/>
              <a:t>The elasticity of the rock at the focus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Like the Richter Scale, it is a logarithmic scale.</a:t>
            </a:r>
          </a:p>
          <a:p>
            <a:pPr>
              <a:lnSpc>
                <a:spcPct val="11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Example: an M7 earth quake represent 10 times the strength of an M6 earthquake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69" y="5334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Amplification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1219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Amplification has historically enhanced damage in San Francisco area earthquakes.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07" y="2057400"/>
            <a:ext cx="3086948" cy="4599756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819400"/>
            <a:ext cx="4981575" cy="3373689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06003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4800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Shake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4648200" cy="4191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combination of all these effects results in widespread variation of the shaking felt in the vicinity of an earthquake.  </a:t>
            </a:r>
          </a:p>
          <a:p>
            <a:endParaRPr lang="en-US" dirty="0"/>
          </a:p>
          <a:p>
            <a:r>
              <a:rPr lang="en-US" dirty="0"/>
              <a:t>Therefore, two earthquakes that have the same magnitude can have very different impacts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54126"/>
            <a:ext cx="3736848" cy="658397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8122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Earthquake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Definition:</a:t>
            </a:r>
          </a:p>
          <a:p>
            <a:r>
              <a:rPr lang="en-US" dirty="0">
                <a:solidFill>
                  <a:schemeClr val="tx1"/>
                </a:solidFill>
              </a:rPr>
              <a:t>A hypothesis that explains successive earthquakes on a fault over time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It is based on the idea that </a:t>
            </a:r>
            <a:r>
              <a:rPr lang="en-US" i="1" dirty="0">
                <a:solidFill>
                  <a:srgbClr val="C00000"/>
                </a:solidFill>
              </a:rPr>
              <a:t>strain</a:t>
            </a:r>
            <a:r>
              <a:rPr lang="en-US" dirty="0">
                <a:solidFill>
                  <a:srgbClr val="C00000"/>
                </a:solidFill>
              </a:rPr>
              <a:t> drops abruptly after an earthquake and then slowly accumulates until the next earthquake.</a:t>
            </a:r>
          </a:p>
          <a:p>
            <a:r>
              <a:rPr lang="en-US" dirty="0"/>
              <a:t>As stress continues to increase, the deformed rocks will eventually rupture</a:t>
            </a:r>
          </a:p>
        </p:txBody>
      </p:sp>
    </p:spTree>
    <p:extLst>
      <p:ext uri="{BB962C8B-B14F-4D97-AF65-F5344CB8AC3E}">
        <p14:creationId xmlns:p14="http://schemas.microsoft.com/office/powerpoint/2010/main" val="233420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Earthquake Cycle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32" y="1524000"/>
            <a:ext cx="6726936" cy="4264152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864156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Earthquake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 typical cycle has several stages: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- an inactive period</a:t>
            </a:r>
          </a:p>
          <a:p>
            <a:r>
              <a:rPr lang="en-US" dirty="0">
                <a:solidFill>
                  <a:srgbClr val="C00000"/>
                </a:solidFill>
              </a:rPr>
              <a:t>A period where strain produces minor earthquakes</a:t>
            </a:r>
          </a:p>
          <a:p>
            <a:r>
              <a:rPr lang="en-US" dirty="0">
                <a:solidFill>
                  <a:srgbClr val="C00000"/>
                </a:solidFill>
              </a:rPr>
              <a:t>A period of foreshocks prior to a major release of stress (this stage does not always occur)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A foreshock is a small to moderate earthquake that occurs shortly before and in the same general area as the mainshock</a:t>
            </a:r>
          </a:p>
          <a:p>
            <a:r>
              <a:rPr lang="en-US" dirty="0">
                <a:solidFill>
                  <a:srgbClr val="C00000"/>
                </a:solidFill>
              </a:rPr>
              <a:t>Mainshock: largest earthquake in a series of associated earthquakes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1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Earthquake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- a period where the </a:t>
            </a:r>
            <a:r>
              <a:rPr lang="en-US" i="1" dirty="0">
                <a:solidFill>
                  <a:srgbClr val="C00000"/>
                </a:solidFill>
              </a:rPr>
              <a:t>mainshock</a:t>
            </a:r>
            <a:r>
              <a:rPr lang="en-US" dirty="0">
                <a:solidFill>
                  <a:srgbClr val="C00000"/>
                </a:solidFill>
              </a:rPr>
              <a:t> occurs allowing the fault to release built-up stress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Aftershock: small to moderate earthquake that occurs shortly after and in the same general area as the mainshock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The time between each stage varies.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37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Aftershocks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600200"/>
                <a:ext cx="8610600" cy="5029200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Generally, the number of aftershocks that occur on a given day after a mainshock can be forecasted by a formula:</a:t>
                </a: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𝑎𝑓𝑡𝑒𝑟𝑠h𝑜𝑐𝑘𝑠</m:t>
                      </m:r>
                      <m:r>
                        <a:rPr lang="en-CA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CA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𝑔𝑖𝑣𝑒𝑛</m:t>
                      </m:r>
                      <m:r>
                        <a:rPr lang="en-CA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𝑑𝑎𝑦</m:t>
                      </m:r>
                      <m:r>
                        <a:rPr lang="en-CA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𝑎𝑓𝑡𝑒𝑟𝑠h𝑜𝑐𝑘𝑠</m:t>
                          </m:r>
                          <m: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𝑓𝑖𝑟𝑠𝑡</m:t>
                          </m:r>
                          <m: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𝑑𝑎𝑦</m:t>
                          </m:r>
                          <m: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𝑎𝑓𝑡𝑒𝑟</m:t>
                          </m:r>
                        </m:num>
                        <m:den>
                          <m: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𝑔𝑖𝑣𝑒𝑛</m:t>
                          </m:r>
                          <m: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𝑑𝑎𝑦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Example: If 200 aftershocks occurred on the first day after the mainshock, how many aftershocks are likely to occur on the 7</a:t>
                </a:r>
                <a:r>
                  <a:rPr lang="en-US" baseline="30000" dirty="0">
                    <a:solidFill>
                      <a:srgbClr val="C00000"/>
                    </a:solidFill>
                  </a:rPr>
                  <a:t>th</a:t>
                </a:r>
                <a:r>
                  <a:rPr lang="en-US" dirty="0">
                    <a:solidFill>
                      <a:srgbClr val="C00000"/>
                    </a:solidFill>
                  </a:rPr>
                  <a:t> day after the mainshock?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    200/7 = 29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pPr marL="342900" indent="-342900">
                  <a:buFontTx/>
                  <a:buChar char="-"/>
                </a:pPr>
                <a:endParaRPr lang="en-US" dirty="0"/>
              </a:p>
              <a:p>
                <a:pPr marL="342900" indent="-342900">
                  <a:buFontTx/>
                  <a:buChar char="-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00200"/>
                <a:ext cx="8610600" cy="5029200"/>
              </a:xfrm>
              <a:blipFill>
                <a:blip r:embed="rId3"/>
                <a:stretch>
                  <a:fillRect l="-1178" t="-1259" r="-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48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89738"/>
            <a:ext cx="8153400" cy="120091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Geographic Regions at                                  Risk from Earthquakes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616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</a:rPr>
              <a:t>Earthquakes are not randomly distributed.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</a:rPr>
              <a:t>Most earthquakes occur along plate boundaries: 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Pacific Ring of Fire, Himalaya Mountains, Middle East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</a:rPr>
              <a:t>North American cities at high risk of earthquakes:</a:t>
            </a:r>
          </a:p>
          <a:p>
            <a:pPr>
              <a:spcBef>
                <a:spcPts val="0"/>
              </a:spcBef>
            </a:pPr>
            <a:r>
              <a:rPr lang="en-US" dirty="0"/>
              <a:t>Anchorage, Vancouver, Victoria, Seattle, Portland, San Francisco, Los Angeles, Mexico City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</a:rPr>
              <a:t>However, not all areas at risk of earthquakes are near plate boundaries.</a:t>
            </a:r>
          </a:p>
        </p:txBody>
      </p:sp>
    </p:spTree>
    <p:extLst>
      <p:ext uri="{BB962C8B-B14F-4D97-AF65-F5344CB8AC3E}">
        <p14:creationId xmlns:p14="http://schemas.microsoft.com/office/powerpoint/2010/main" val="228931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Earthquakes in Canada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295400"/>
            <a:ext cx="6781801" cy="5245139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2062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Plate Boundary Earthquakes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Definition:</a:t>
            </a:r>
          </a:p>
          <a:p>
            <a:r>
              <a:rPr lang="en-US" dirty="0">
                <a:solidFill>
                  <a:schemeClr val="tx1"/>
                </a:solidFill>
              </a:rPr>
              <a:t>Earthquakes that occur on faults which specifically separate plates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There are three types:</a:t>
            </a:r>
          </a:p>
          <a:p>
            <a:r>
              <a:rPr lang="en-US" dirty="0">
                <a:solidFill>
                  <a:schemeClr val="tx1"/>
                </a:solidFill>
              </a:rPr>
              <a:t>Strike-slip earthquakes</a:t>
            </a:r>
          </a:p>
          <a:p>
            <a:r>
              <a:rPr lang="en-US" dirty="0">
                <a:solidFill>
                  <a:schemeClr val="tx1"/>
                </a:solidFill>
              </a:rPr>
              <a:t>Thrust earthquakes</a:t>
            </a:r>
          </a:p>
          <a:p>
            <a:r>
              <a:rPr lang="en-US" dirty="0">
                <a:solidFill>
                  <a:schemeClr val="tx1"/>
                </a:solidFill>
              </a:rPr>
              <a:t>Normal fault earthquakes</a:t>
            </a:r>
          </a:p>
        </p:txBody>
      </p:sp>
    </p:spTree>
    <p:extLst>
      <p:ext uri="{BB962C8B-B14F-4D97-AF65-F5344CB8AC3E}">
        <p14:creationId xmlns:p14="http://schemas.microsoft.com/office/powerpoint/2010/main" val="262050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667512"/>
          </a:xfrm>
        </p:spPr>
        <p:txBody>
          <a:bodyPr>
            <a:noAutofit/>
          </a:bodyPr>
          <a:lstStyle/>
          <a:p>
            <a:r>
              <a:rPr lang="en-US" sz="3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Magnitude and Frequency of Earthquakes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458200" cy="52578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There is no official upper limit on the Moment Magnitude Scale.</a:t>
            </a:r>
          </a:p>
          <a:p>
            <a:pPr>
              <a:lnSpc>
                <a:spcPct val="11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</a:rPr>
              <a:t>The strongest earthquake ever recorded on the scale is M9.5 in Chile in 1960.  In Canada, it is M8.1 in B.C. in 1949.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There are only a few M9+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 earthquakes each century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18B7E-8A7F-4484-9BF6-C6488A7FD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456" y="3898392"/>
            <a:ext cx="4047744" cy="257860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78078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Strike-Slip Earthquakes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These earthquakes occur along transform faults where plates slide horizontally past one another.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They are common in California along the San Andreas fault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The best-known strike-slip earthquake is the Loma Prieta earthquake that disrupted the 1989 World Series in Oakland, California.</a:t>
            </a:r>
          </a:p>
        </p:txBody>
      </p:sp>
    </p:spTree>
    <p:extLst>
      <p:ext uri="{BB962C8B-B14F-4D97-AF65-F5344CB8AC3E}">
        <p14:creationId xmlns:p14="http://schemas.microsoft.com/office/powerpoint/2010/main" val="408884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Thrust Earthquakes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724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These earthquakes occur on faults that separate converging plates.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They are also called subduction earthquakes.</a:t>
            </a:r>
          </a:p>
          <a:p>
            <a:r>
              <a:rPr lang="en-US" dirty="0"/>
              <a:t>They are common off the coast of B.C., Washington, and Oregon</a:t>
            </a:r>
          </a:p>
          <a:p>
            <a:endParaRPr lang="en-US" dirty="0"/>
          </a:p>
          <a:p>
            <a:r>
              <a:rPr lang="en-US" dirty="0"/>
              <a:t>These earthquakes are the strongest on Earth (some are larger than M9) and can produce tsunamis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58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 Fault Earthquakes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These earthquakes occur on faults associated with divergent plate boundaries.</a:t>
            </a:r>
          </a:p>
          <a:p>
            <a:endParaRPr lang="en-US" dirty="0"/>
          </a:p>
          <a:p>
            <a:r>
              <a:rPr lang="en-US" dirty="0"/>
              <a:t>They are common along the Mid-Atlantic Ridge</a:t>
            </a:r>
          </a:p>
          <a:p>
            <a:endParaRPr lang="en-US" dirty="0"/>
          </a:p>
          <a:p>
            <a:r>
              <a:rPr lang="en-US" dirty="0"/>
              <a:t>Most are located under oceans and are generally smaller than M6</a:t>
            </a:r>
          </a:p>
        </p:txBody>
      </p:sp>
    </p:spTree>
    <p:extLst>
      <p:ext uri="{BB962C8B-B14F-4D97-AF65-F5344CB8AC3E}">
        <p14:creationId xmlns:p14="http://schemas.microsoft.com/office/powerpoint/2010/main" val="348035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Intraplate Earthquakes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Definition:</a:t>
            </a:r>
          </a:p>
          <a:p>
            <a:r>
              <a:rPr lang="en-US" dirty="0">
                <a:solidFill>
                  <a:schemeClr val="tx1"/>
                </a:solidFill>
              </a:rPr>
              <a:t>An earthquake on a fault in the interior of a continent, far from a plate boundary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These earthquakes are typically not as strong as plate boundary earthquakes.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However, damage could be considerable due to lack of preparedness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84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Intraplate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Earthquakes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54" y="1524000"/>
            <a:ext cx="8534400" cy="5257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Because of dense continental bedrock, these earthquakes are felt over large areas.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There are two relatively active intraplate zones in North America: Central Mississippi River Valley and St. Lawrence River Valley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The New Madrid earthquakes in Missouri (1811-12) were over M7.5 and felt across the entire continent.</a:t>
            </a:r>
          </a:p>
          <a:p>
            <a:r>
              <a:rPr lang="en-US" dirty="0"/>
              <a:t>Recurrence Interval: time between successive events</a:t>
            </a:r>
          </a:p>
          <a:p>
            <a:r>
              <a:rPr lang="en-US" dirty="0"/>
              <a:t>The recurrence interval in this area is likely several hundred years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18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Earthquake Hazard Map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95400"/>
            <a:ext cx="5359246" cy="5151120"/>
          </a:xfrm>
          <a:prstGeom prst="rect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3103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4419600" cy="120091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Effects of Earthquakes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4267200" cy="5410200"/>
          </a:xfrm>
        </p:spPr>
        <p:txBody>
          <a:bodyPr>
            <a:normAutofit lnSpcReduction="10000"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Several effects related to earthquakes contribute to deaths and property destruction.</a:t>
            </a:r>
          </a:p>
          <a:p>
            <a:endParaRPr lang="en-US" sz="2600" dirty="0">
              <a:solidFill>
                <a:srgbClr val="C00000"/>
              </a:solidFill>
            </a:endParaRPr>
          </a:p>
          <a:p>
            <a:r>
              <a:rPr lang="en-US" sz="2600" dirty="0">
                <a:solidFill>
                  <a:srgbClr val="C00000"/>
                </a:solidFill>
              </a:rPr>
              <a:t>Primary effects:</a:t>
            </a:r>
          </a:p>
          <a:p>
            <a:r>
              <a:rPr lang="en-US" sz="2600" dirty="0"/>
              <a:t>Ground shaking, surface rupture</a:t>
            </a:r>
          </a:p>
          <a:p>
            <a:r>
              <a:rPr lang="en-US" sz="2600" dirty="0">
                <a:solidFill>
                  <a:srgbClr val="C00000"/>
                </a:solidFill>
              </a:rPr>
              <a:t>Secondary effects:</a:t>
            </a:r>
          </a:p>
          <a:p>
            <a:r>
              <a:rPr lang="en-US" dirty="0"/>
              <a:t>Liquefaction, land-level change, landslides, fire, tsunamis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4253"/>
            <a:ext cx="4194048" cy="6291072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18824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Surface Rupture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221" y="1219200"/>
            <a:ext cx="8382000" cy="37338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Displacement along faults causes cracks in the surface.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During a strong earthquake, fault scarps can be produced that extend for hundreds of kilometers</a:t>
            </a:r>
          </a:p>
          <a:p>
            <a:r>
              <a:rPr lang="en-US" dirty="0">
                <a:solidFill>
                  <a:schemeClr val="tx1"/>
                </a:solidFill>
              </a:rPr>
              <a:t>Fault Scarp: a linear escarpment at Earth’s surface formed by movement along a fault during a an earthquake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14800"/>
            <a:ext cx="5594218" cy="262998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4504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50292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Surface Rupture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4648200" cy="3886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Surface rupture can uproot trees, collapse buildings, and destroy bridges, tunnels, and pipelines.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74637"/>
            <a:ext cx="3304188" cy="6630963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286216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Liquefaction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41148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Definition:</a:t>
            </a:r>
          </a:p>
          <a:p>
            <a:r>
              <a:rPr lang="en-US" dirty="0">
                <a:solidFill>
                  <a:schemeClr val="tx1"/>
                </a:solidFill>
              </a:rPr>
              <a:t>The transformation of water-saturated sediment from solid to liquid during an earthquake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It occurs when water pressure becomes high enough to suspend particles of sediment within the soil.</a:t>
            </a:r>
          </a:p>
          <a:p>
            <a:r>
              <a:rPr lang="en-US" dirty="0"/>
              <a:t>Once the pressure decreases, the sediment compacts and regains its strength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550829"/>
            <a:ext cx="4215384" cy="2191347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4964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6675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Modified Mercalli Intensity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2742"/>
            <a:ext cx="8628538" cy="9208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a </a:t>
            </a:r>
            <a:r>
              <a:rPr lang="en-US" u="sng" dirty="0">
                <a:solidFill>
                  <a:srgbClr val="C00000"/>
                </a:solidFill>
              </a:rPr>
              <a:t>qualitative</a:t>
            </a:r>
            <a:r>
              <a:rPr lang="en-US" dirty="0">
                <a:solidFill>
                  <a:srgbClr val="C00000"/>
                </a:solidFill>
              </a:rPr>
              <a:t> scale based on damage to property and the effect of an earthquake on people.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CDA6F-DC78-4BAF-B1C9-1F1E8E3FD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494" y="2221630"/>
            <a:ext cx="5478497" cy="4462272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87523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75489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Liquefaction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4191000"/>
            <a:ext cx="8229600" cy="2438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Watery sand and silt may flow upward along fractures in the overlying rock creating small mounds.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This effect can cause extensive damage.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953361"/>
            <a:ext cx="4562548" cy="173207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47800"/>
            <a:ext cx="3886200" cy="2559349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70792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098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Ground shaking produced by an earthquake can cause rock and sediment to move downslope.</a:t>
            </a:r>
          </a:p>
          <a:p>
            <a:r>
              <a:rPr lang="en-US" dirty="0"/>
              <a:t> A single earthquake in a mountainous area can cause thousands of landslides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37038"/>
            <a:ext cx="7848600" cy="2828529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07135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581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Ground shaking and rupture can start fires by severing power and gas lines.</a:t>
            </a:r>
          </a:p>
          <a:p>
            <a:endParaRPr lang="en-US" dirty="0"/>
          </a:p>
          <a:p>
            <a:r>
              <a:rPr lang="en-US" dirty="0"/>
              <a:t>Appliances may topple over causing gas leaks that may ignite</a:t>
            </a:r>
          </a:p>
          <a:p>
            <a:endParaRPr lang="en-US" dirty="0"/>
          </a:p>
          <a:p>
            <a:r>
              <a:rPr lang="en-US" dirty="0"/>
              <a:t>Approximately 80% of the damage during the 1906 San Francisco earthquake was caused by fire</a:t>
            </a:r>
          </a:p>
        </p:txBody>
      </p:sp>
    </p:spTree>
    <p:extLst>
      <p:ext uri="{BB962C8B-B14F-4D97-AF65-F5344CB8AC3E}">
        <p14:creationId xmlns:p14="http://schemas.microsoft.com/office/powerpoint/2010/main" val="306723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219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Natural Service Functions of Earthquakes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648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Faults provide pathways for the downward flow of surface water.  </a:t>
            </a:r>
          </a:p>
          <a:p>
            <a:r>
              <a:rPr lang="en-US" dirty="0"/>
              <a:t>They can channel groundwater to surface discharge points (springs)</a:t>
            </a:r>
          </a:p>
          <a:p>
            <a:r>
              <a:rPr lang="en-US" dirty="0">
                <a:solidFill>
                  <a:schemeClr val="tx1"/>
                </a:solidFill>
              </a:rPr>
              <a:t>New mineral resources can be exposed; some minerals are preferentially deposited in faults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Scenic landscapes (hills, valleys) develop in fault zones over millions of years. </a:t>
            </a:r>
          </a:p>
        </p:txBody>
      </p:sp>
    </p:spTree>
    <p:extLst>
      <p:ext uri="{BB962C8B-B14F-4D97-AF65-F5344CB8AC3E}">
        <p14:creationId xmlns:p14="http://schemas.microsoft.com/office/powerpoint/2010/main" val="124425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127711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Earthquakes Caused by                   Human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458200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Several human activities are known to trigger small to moderate earthquakes.</a:t>
            </a:r>
          </a:p>
          <a:p>
            <a:pPr>
              <a:lnSpc>
                <a:spcPct val="110000"/>
              </a:lnSpc>
            </a:pPr>
            <a:r>
              <a:rPr lang="en-US" dirty="0"/>
              <a:t>The weight from water reservoirs produced by dams can create new faults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Injecting liquid waste deep in the earth can increase pressure and cause slippage along fractures</a:t>
            </a:r>
          </a:p>
          <a:p>
            <a:pPr>
              <a:lnSpc>
                <a:spcPct val="11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Testing nuclear weapons leads to explosions that may increase strain in an area.</a:t>
            </a:r>
          </a:p>
        </p:txBody>
      </p:sp>
    </p:spTree>
    <p:extLst>
      <p:ext uri="{BB962C8B-B14F-4D97-AF65-F5344CB8AC3E}">
        <p14:creationId xmlns:p14="http://schemas.microsoft.com/office/powerpoint/2010/main" val="43479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Minimizing the Earthquake Hazard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Earthquakes cause death and destruction because they often occur with little warning.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At present, we can forecast the likelihood that an earthquake will occur in an area, but not precisely when it will occur.</a:t>
            </a:r>
          </a:p>
          <a:p>
            <a:endParaRPr lang="en-US" dirty="0"/>
          </a:p>
          <a:p>
            <a:r>
              <a:rPr lang="en-US" dirty="0"/>
              <a:t>The Geological Surveys of Canada and the U.S. have developed programs to reduce the hazard from earthquakes</a:t>
            </a:r>
          </a:p>
        </p:txBody>
      </p:sp>
    </p:spTree>
    <p:extLst>
      <p:ext uri="{BB962C8B-B14F-4D97-AF65-F5344CB8AC3E}">
        <p14:creationId xmlns:p14="http://schemas.microsoft.com/office/powerpoint/2010/main" val="232620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20091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Earthquake Hazard Reduction </a:t>
            </a:r>
            <a:b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1148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programs have five goals: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- improve national seismograph networks</a:t>
            </a:r>
          </a:p>
          <a:p>
            <a:r>
              <a:rPr lang="en-US" dirty="0">
                <a:solidFill>
                  <a:srgbClr val="C00000"/>
                </a:solidFill>
              </a:rPr>
              <a:t>- develop awareness of earthquake sources</a:t>
            </a:r>
          </a:p>
          <a:p>
            <a:r>
              <a:rPr lang="en-US" dirty="0">
                <a:solidFill>
                  <a:schemeClr val="tx1"/>
                </a:solidFill>
              </a:rPr>
              <a:t>- determine earthquake potential</a:t>
            </a:r>
          </a:p>
          <a:p>
            <a:r>
              <a:rPr lang="en-US" dirty="0">
                <a:solidFill>
                  <a:schemeClr val="tx1"/>
                </a:solidFill>
              </a:rPr>
              <a:t>- predict effect of earthquakes on buildings</a:t>
            </a:r>
          </a:p>
          <a:p>
            <a:r>
              <a:rPr lang="en-US" dirty="0">
                <a:solidFill>
                  <a:schemeClr val="tx1"/>
                </a:solidFill>
              </a:rPr>
              <a:t>- communicate research to educate the public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15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 for Earthquakes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2667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Denali earthquake in Alaska in 2002 demonstrated the value of planning for earthquakes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Where the Trans-Alaska oil pipeline crossed the Denali fault, its construction was altered to withstand a large earthquake.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83891"/>
            <a:ext cx="6477000" cy="276148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1481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85800"/>
            <a:ext cx="4546375" cy="112471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Estimating        Seismic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9836"/>
            <a:ext cx="4343400" cy="352136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Hazard maps identify areas of risk associated with earthquake effects.</a:t>
            </a:r>
          </a:p>
          <a:p>
            <a:endParaRPr lang="en-US" dirty="0"/>
          </a:p>
          <a:p>
            <a:r>
              <a:rPr lang="en-US" dirty="0"/>
              <a:t>They include areas prone to liquefaction, zones of potential ground rupture, and historic epicenters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75" y="228600"/>
            <a:ext cx="3301888" cy="6460836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61247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Precursors to Earthquakes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If higher accuracy forecasts become possible, they will most likely be based on precursors: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1. The pattern and frequency of smaller ruptures</a:t>
            </a:r>
          </a:p>
          <a:p>
            <a:r>
              <a:rPr lang="en-US" dirty="0">
                <a:solidFill>
                  <a:schemeClr val="tx1"/>
                </a:solidFill>
              </a:rPr>
              <a:t>- based on foreshocks and microearthquakes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2. Land-level change</a:t>
            </a:r>
          </a:p>
          <a:p>
            <a:r>
              <a:rPr lang="en-US" dirty="0">
                <a:solidFill>
                  <a:schemeClr val="tx1"/>
                </a:solidFill>
              </a:rPr>
              <a:t>- uplift or subsidence may precede earthquakes</a:t>
            </a:r>
          </a:p>
          <a:p>
            <a:r>
              <a:rPr lang="en-US" dirty="0">
                <a:solidFill>
                  <a:schemeClr val="tx1"/>
                </a:solidFill>
              </a:rPr>
              <a:t>- GPS can recognize small changes in elevation</a:t>
            </a:r>
          </a:p>
        </p:txBody>
      </p:sp>
    </p:spTree>
    <p:extLst>
      <p:ext uri="{BB962C8B-B14F-4D97-AF65-F5344CB8AC3E}">
        <p14:creationId xmlns:p14="http://schemas.microsoft.com/office/powerpoint/2010/main" val="428559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Earthquake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458200" cy="472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Earthquakes are most common at or near plate boundaries.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Motion at plate boundaries is not smooth or constant.</a:t>
            </a:r>
          </a:p>
          <a:p>
            <a:r>
              <a:rPr lang="en-US" dirty="0">
                <a:solidFill>
                  <a:schemeClr val="tx1"/>
                </a:solidFill>
              </a:rPr>
              <a:t>Friction along plate boundaries exerts a force (stress) on the rocks, exerting strain or deformation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When the stress exceeds the strength of the rocks, there is a sudden movement along a fault.  </a:t>
            </a:r>
          </a:p>
        </p:txBody>
      </p:sp>
    </p:spTree>
    <p:extLst>
      <p:ext uri="{BB962C8B-B14F-4D97-AF65-F5344CB8AC3E}">
        <p14:creationId xmlns:p14="http://schemas.microsoft.com/office/powerpoint/2010/main" val="56727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Precursors to Earthquakes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724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3. Seismic gaps along faults</a:t>
            </a:r>
          </a:p>
          <a:p>
            <a:r>
              <a:rPr lang="en-US" dirty="0">
                <a:solidFill>
                  <a:schemeClr val="tx1"/>
                </a:solidFill>
              </a:rPr>
              <a:t>- areas along a fault that have not seen recent earthquakes may be more likely to experience one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4. Physical and chemical changes</a:t>
            </a:r>
          </a:p>
          <a:p>
            <a:r>
              <a:rPr lang="en-US" dirty="0"/>
              <a:t>- changes in groundwater level and chemistry may occur if rocks expand prior to an earthquake</a:t>
            </a:r>
          </a:p>
        </p:txBody>
      </p:sp>
    </p:spTree>
    <p:extLst>
      <p:ext uri="{BB962C8B-B14F-4D97-AF65-F5344CB8AC3E}">
        <p14:creationId xmlns:p14="http://schemas.microsoft.com/office/powerpoint/2010/main" val="225719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839200" cy="6675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Earthquake Forecasting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486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There have been modest incidences of successfully forecasting earthquakes.</a:t>
            </a:r>
          </a:p>
          <a:p>
            <a:r>
              <a:rPr lang="en-US" dirty="0">
                <a:solidFill>
                  <a:schemeClr val="tx1"/>
                </a:solidFill>
              </a:rPr>
              <a:t>All forecasts must be scientifically reviewed before they are released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Research projects along the San Andreas Fault aim to improve understanding.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Current warning systems provide 15 to 30 seconds of warning and only warn of a major earthquake that has already occurred.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37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36" y="533400"/>
            <a:ext cx="8839200" cy="6675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Perception of the Earthquake Hazard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229600" cy="3886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Survivors of strong earthquakes often report traumatic stress.</a:t>
            </a:r>
          </a:p>
          <a:p>
            <a:r>
              <a:rPr lang="en-US" dirty="0"/>
              <a:t>Typically, one community’s experience with an earthquake has not stimulated other communities to enhance their preparedness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</a:rPr>
              <a:t>Earthquakes have exposed 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</a:rPr>
              <a:t>shoddy construction practices.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109884"/>
            <a:ext cx="3601663" cy="2289047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19462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20091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Community Adjustments to the Earthquake Hazard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305800" cy="4724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It is not possible to prevent people from living in earthquake-prone areas.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Therefore, several steps are necessary to minimize seismic risk:</a:t>
            </a:r>
          </a:p>
          <a:p>
            <a:r>
              <a:rPr lang="en-US" dirty="0"/>
              <a:t>Critical facilities should be located as safely as possible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- buildings must be designed to withstand vibrations (retrofitting may be required)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69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128" y="228600"/>
            <a:ext cx="8229600" cy="127711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Community Adjustments to the Earthquake Hazard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" y="1600200"/>
            <a:ext cx="4800600" cy="3429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</a:rPr>
              <a:t>- education is a component of preparedness (workshops, training sessions, earthquake drills)</a:t>
            </a:r>
          </a:p>
          <a:p>
            <a:pPr>
              <a:spcBef>
                <a:spcPts val="0"/>
              </a:spcBef>
            </a:pPr>
            <a:r>
              <a:rPr lang="en-US" dirty="0"/>
              <a:t>Earthquake insurance should be made available in high-risk areas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072148"/>
            <a:ext cx="3106928" cy="4660392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94" y="4648200"/>
            <a:ext cx="2669185" cy="2073454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54282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Personal Adjustments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4572000" cy="4724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Most earthquake casualties result from building collapse and falling objects.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During an earthquake, it is best to stay away from windows and tall furniture.</a:t>
            </a:r>
          </a:p>
          <a:p>
            <a:r>
              <a:rPr lang="en-US" dirty="0"/>
              <a:t>The safest locations are under desks </a:t>
            </a:r>
            <a:r>
              <a:rPr lang="en-US"/>
              <a:t>or tables</a:t>
            </a:r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148" y="1752600"/>
            <a:ext cx="3967102" cy="4735945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88681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Earthquake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rupture starts at the focus and propagates in all directions in the form of seismic waves.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Thus, faults are considered seismic sources.</a:t>
            </a:r>
          </a:p>
          <a:p>
            <a:r>
              <a:rPr lang="en-US" dirty="0"/>
              <a:t>Identifying faults is necessary to evaluate the risk of an earthquake in an area</a:t>
            </a:r>
          </a:p>
          <a:p>
            <a:r>
              <a:rPr lang="en-US" dirty="0"/>
              <a:t>Not all faults are down at the earth’s surface. Blind faults are located below the surface</a:t>
            </a:r>
          </a:p>
        </p:txBody>
      </p:sp>
    </p:spTree>
    <p:extLst>
      <p:ext uri="{BB962C8B-B14F-4D97-AF65-F5344CB8AC3E}">
        <p14:creationId xmlns:p14="http://schemas.microsoft.com/office/powerpoint/2010/main" val="78080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904" y="3048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Earthquake Distribution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143390"/>
            <a:ext cx="5105400" cy="3076869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280776"/>
            <a:ext cx="3081697" cy="3216133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4419600"/>
            <a:ext cx="5105400" cy="2205269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7589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Fault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There are two basic types of geologic faults; they are distinguished by the direction of the displacement of rock.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Strike-slip faults</a:t>
            </a:r>
          </a:p>
          <a:p>
            <a:r>
              <a:rPr lang="en-US" dirty="0">
                <a:solidFill>
                  <a:schemeClr val="tx1"/>
                </a:solidFill>
              </a:rPr>
              <a:t>Displacements are horizontal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Dip-slip faults</a:t>
            </a:r>
          </a:p>
          <a:p>
            <a:r>
              <a:rPr lang="en-US" dirty="0">
                <a:solidFill>
                  <a:schemeClr val="tx1"/>
                </a:solidFill>
              </a:rPr>
              <a:t>Displacements are vertical</a:t>
            </a:r>
          </a:p>
        </p:txBody>
      </p:sp>
    </p:spTree>
    <p:extLst>
      <p:ext uri="{BB962C8B-B14F-4D97-AF65-F5344CB8AC3E}">
        <p14:creationId xmlns:p14="http://schemas.microsoft.com/office/powerpoint/2010/main" val="104846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4_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5_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9_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0_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1_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384</TotalTime>
  <Words>2588</Words>
  <Application>Microsoft Macintosh PowerPoint</Application>
  <PresentationFormat>On-screen Show (4:3)</PresentationFormat>
  <Paragraphs>392</Paragraphs>
  <Slides>65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65</vt:i4>
      </vt:variant>
    </vt:vector>
  </HeadingPairs>
  <TitlesOfParts>
    <vt:vector size="82" baseType="lpstr">
      <vt:lpstr>Calibri</vt:lpstr>
      <vt:lpstr>Cambria Math</vt:lpstr>
      <vt:lpstr>Constantia</vt:lpstr>
      <vt:lpstr>Georgia</vt:lpstr>
      <vt:lpstr>Verdana</vt:lpstr>
      <vt:lpstr>Wingdings 2</vt:lpstr>
      <vt:lpstr>Flow</vt:lpstr>
      <vt:lpstr>2_Flow</vt:lpstr>
      <vt:lpstr>4_Flow</vt:lpstr>
      <vt:lpstr>5_Flow</vt:lpstr>
      <vt:lpstr>6_Flow</vt:lpstr>
      <vt:lpstr>7_Flow</vt:lpstr>
      <vt:lpstr>9_Flow</vt:lpstr>
      <vt:lpstr>10_Flow</vt:lpstr>
      <vt:lpstr>11_Flow</vt:lpstr>
      <vt:lpstr>14_Flow</vt:lpstr>
      <vt:lpstr>15_Flow</vt:lpstr>
      <vt:lpstr>Earthquakes</vt:lpstr>
      <vt:lpstr>Earthquake Magnitude</vt:lpstr>
      <vt:lpstr>The Moment Magnitude Scale</vt:lpstr>
      <vt:lpstr>Magnitude and Frequency of Earthquakes</vt:lpstr>
      <vt:lpstr>The Modified Mercalli Intensity Scale</vt:lpstr>
      <vt:lpstr>Earthquake Processes</vt:lpstr>
      <vt:lpstr>Earthquake Processes</vt:lpstr>
      <vt:lpstr>Earthquake Distribution</vt:lpstr>
      <vt:lpstr>Fault Types</vt:lpstr>
      <vt:lpstr>Strike-Slip Faults</vt:lpstr>
      <vt:lpstr>Dip-Slip Faults</vt:lpstr>
      <vt:lpstr>Dip-Slip Faults</vt:lpstr>
      <vt:lpstr>Dip-Slip Faults</vt:lpstr>
      <vt:lpstr>Dip-Slip Faults</vt:lpstr>
      <vt:lpstr>Fault Activity</vt:lpstr>
      <vt:lpstr>Tectonic Creep</vt:lpstr>
      <vt:lpstr>Seismic Waves</vt:lpstr>
      <vt:lpstr>Seismic Waves</vt:lpstr>
      <vt:lpstr>Seismic Waves</vt:lpstr>
      <vt:lpstr>Surface Waves</vt:lpstr>
      <vt:lpstr>Earthquake Shaking</vt:lpstr>
      <vt:lpstr>Earthquake Shaking</vt:lpstr>
      <vt:lpstr>Distance to the Epicentre</vt:lpstr>
      <vt:lpstr>Locating an Earthquake</vt:lpstr>
      <vt:lpstr>Focus Depth</vt:lpstr>
      <vt:lpstr>Direction of Rupture</vt:lpstr>
      <vt:lpstr>Local Soil and Rock Type</vt:lpstr>
      <vt:lpstr>Shaking by Region</vt:lpstr>
      <vt:lpstr>Amplification</vt:lpstr>
      <vt:lpstr>Amplification</vt:lpstr>
      <vt:lpstr>Shake Maps</vt:lpstr>
      <vt:lpstr>The Earthquake Cycle</vt:lpstr>
      <vt:lpstr>The Earthquake Cycle</vt:lpstr>
      <vt:lpstr>The Earthquake Cycle</vt:lpstr>
      <vt:lpstr>The Earthquake Cycle</vt:lpstr>
      <vt:lpstr>Aftershocks</vt:lpstr>
      <vt:lpstr>Geographic Regions at                                  Risk from Earthquakes</vt:lpstr>
      <vt:lpstr>Earthquakes in Canada</vt:lpstr>
      <vt:lpstr>Plate Boundary Earthquakes</vt:lpstr>
      <vt:lpstr>Strike-Slip Earthquakes</vt:lpstr>
      <vt:lpstr>Thrust Earthquakes</vt:lpstr>
      <vt:lpstr>Normal Fault Earthquakes</vt:lpstr>
      <vt:lpstr>Intraplate Earthquakes</vt:lpstr>
      <vt:lpstr>Intraplate Earthquakes</vt:lpstr>
      <vt:lpstr>Earthquake Hazard Map</vt:lpstr>
      <vt:lpstr>Effects of Earthquakes</vt:lpstr>
      <vt:lpstr>Surface Rupture</vt:lpstr>
      <vt:lpstr>Surface Rupture</vt:lpstr>
      <vt:lpstr>Liquefaction</vt:lpstr>
      <vt:lpstr>Liquefaction</vt:lpstr>
      <vt:lpstr>Landslides</vt:lpstr>
      <vt:lpstr>Fires</vt:lpstr>
      <vt:lpstr>Natural Service Functions of Earthquakes</vt:lpstr>
      <vt:lpstr>Earthquakes Caused by                   Human Activity</vt:lpstr>
      <vt:lpstr>Minimizing the Earthquake Hazard</vt:lpstr>
      <vt:lpstr>Earthquake Hazard Reduction  Programs</vt:lpstr>
      <vt:lpstr>Planning for Earthquakes</vt:lpstr>
      <vt:lpstr>Estimating        Seismic Risk</vt:lpstr>
      <vt:lpstr>Precursors to Earthquakes </vt:lpstr>
      <vt:lpstr>Precursors to Earthquakes</vt:lpstr>
      <vt:lpstr>Earthquake Forecasting</vt:lpstr>
      <vt:lpstr>Perception of the Earthquake Hazard</vt:lpstr>
      <vt:lpstr>Community Adjustments to the Earthquake Hazard</vt:lpstr>
      <vt:lpstr>Community Adjustments to the Earthquake Hazard</vt:lpstr>
      <vt:lpstr>Personal Adjustments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Earthquakes</dc:title>
  <dc:creator>Mark</dc:creator>
  <cp:lastModifiedBy>Nicholas Alexander Lam</cp:lastModifiedBy>
  <cp:revision>270</cp:revision>
  <cp:lastPrinted>2013-02-17T21:47:14Z</cp:lastPrinted>
  <dcterms:created xsi:type="dcterms:W3CDTF">2011-08-30T20:05:21Z</dcterms:created>
  <dcterms:modified xsi:type="dcterms:W3CDTF">2023-11-06T22:51:45Z</dcterms:modified>
</cp:coreProperties>
</file>